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52" r:id="rId5"/>
    <p:sldId id="587" r:id="rId6"/>
    <p:sldId id="257" r:id="rId7"/>
    <p:sldId id="258" r:id="rId8"/>
    <p:sldId id="259" r:id="rId9"/>
    <p:sldId id="293" r:id="rId10"/>
    <p:sldId id="588" r:id="rId11"/>
    <p:sldId id="335" r:id="rId12"/>
    <p:sldId id="590" r:id="rId13"/>
    <p:sldId id="298" r:id="rId14"/>
    <p:sldId id="589" r:id="rId15"/>
    <p:sldId id="260" r:id="rId16"/>
    <p:sldId id="261" r:id="rId17"/>
    <p:sldId id="401" r:id="rId18"/>
    <p:sldId id="294" r:id="rId19"/>
    <p:sldId id="295" r:id="rId20"/>
    <p:sldId id="536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99" r:id="rId30"/>
    <p:sldId id="270" r:id="rId31"/>
    <p:sldId id="336" r:id="rId32"/>
    <p:sldId id="337" r:id="rId33"/>
    <p:sldId id="338" r:id="rId34"/>
    <p:sldId id="339" r:id="rId35"/>
    <p:sldId id="340" r:id="rId36"/>
    <p:sldId id="378" r:id="rId37"/>
    <p:sldId id="40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04" r:id="rId47"/>
    <p:sldId id="512" r:id="rId48"/>
    <p:sldId id="513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52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5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1.xml"/><Relationship Id="rId1" Type="http://schemas.openxmlformats.org/officeDocument/2006/relationships/oleObject" Target="&#24037;&#20316;&#31807;2" TargetMode="External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2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并行区块链市场空间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[工作簿2]Sheet1!$A$1:$B$1</c:f>
              <c:strCache>
                <c:ptCount val="2"/>
                <c:pt idx="0">
                  <c:v>L1 &amp; L2 整体流通市值（亿美元）</c:v>
                </c:pt>
                <c:pt idx="1">
                  <c:v>并行区块链市值（亿美元）</c:v>
                </c:pt>
              </c:strCache>
            </c:strRef>
          </c:cat>
          <c:val>
            <c:numRef>
              <c:f>[工作簿2]Sheet1!$A$2:$B$2</c:f>
              <c:numCache>
                <c:formatCode>General</c:formatCode>
                <c:ptCount val="2"/>
                <c:pt idx="0">
                  <c:v>7521.23</c:v>
                </c:pt>
                <c:pt idx="1">
                  <c:v>525.39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</a:t>
            </a:r>
            <a:r>
              <a:rPr lang="en-US" altLang="zh-CN"/>
              <a:t> EVM </a:t>
            </a:r>
            <a:r>
              <a:rPr altLang="en-US"/>
              <a:t>市场空间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[工作簿2]Sheet1!$B$1:$C$1</c:f>
              <c:strCache>
                <c:ptCount val="2"/>
                <c:pt idx="0">
                  <c:v>并行区块链市值（亿美元）</c:v>
                </c:pt>
                <c:pt idx="1">
                  <c:v>并行 EVM 市值（亿美元）</c:v>
                </c:pt>
              </c:strCache>
            </c:strRef>
          </c:cat>
          <c:val>
            <c:numRef>
              <c:f>[工作簿2]Sheet1!$B$2:$C$2</c:f>
              <c:numCache>
                <c:formatCode>General</c:formatCode>
                <c:ptCount val="2"/>
                <c:pt idx="0">
                  <c:v>525.39</c:v>
                </c:pt>
                <c:pt idx="1">
                  <c:v>23.39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7.png"/><Relationship Id="rId7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tags" Target="../tags/tag31.xml"/><Relationship Id="rId4" Type="http://schemas.openxmlformats.org/officeDocument/2006/relationships/image" Target="../media/image15.png"/><Relationship Id="rId36" Type="http://schemas.openxmlformats.org/officeDocument/2006/relationships/notesSlide" Target="../notesSlides/notesSlide27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0.png"/><Relationship Id="rId33" Type="http://schemas.openxmlformats.org/officeDocument/2006/relationships/tags" Target="../tags/tag45.xml"/><Relationship Id="rId32" Type="http://schemas.openxmlformats.org/officeDocument/2006/relationships/image" Target="../media/image29.png"/><Relationship Id="rId31" Type="http://schemas.openxmlformats.org/officeDocument/2006/relationships/tags" Target="../tags/tag44.xml"/><Relationship Id="rId30" Type="http://schemas.openxmlformats.org/officeDocument/2006/relationships/image" Target="../media/image28.png"/><Relationship Id="rId3" Type="http://schemas.openxmlformats.org/officeDocument/2006/relationships/tags" Target="../tags/tag30.xml"/><Relationship Id="rId29" Type="http://schemas.openxmlformats.org/officeDocument/2006/relationships/tags" Target="../tags/tag43.xml"/><Relationship Id="rId28" Type="http://schemas.openxmlformats.org/officeDocument/2006/relationships/image" Target="../media/image27.png"/><Relationship Id="rId27" Type="http://schemas.openxmlformats.org/officeDocument/2006/relationships/tags" Target="../tags/tag42.xml"/><Relationship Id="rId26" Type="http://schemas.openxmlformats.org/officeDocument/2006/relationships/image" Target="../media/image26.png"/><Relationship Id="rId25" Type="http://schemas.openxmlformats.org/officeDocument/2006/relationships/tags" Target="../tags/tag41.xml"/><Relationship Id="rId24" Type="http://schemas.openxmlformats.org/officeDocument/2006/relationships/image" Target="../media/image25.png"/><Relationship Id="rId23" Type="http://schemas.openxmlformats.org/officeDocument/2006/relationships/tags" Target="../tags/tag40.xml"/><Relationship Id="rId22" Type="http://schemas.openxmlformats.org/officeDocument/2006/relationships/image" Target="../media/image24.png"/><Relationship Id="rId21" Type="http://schemas.openxmlformats.org/officeDocument/2006/relationships/tags" Target="../tags/tag39.xml"/><Relationship Id="rId20" Type="http://schemas.openxmlformats.org/officeDocument/2006/relationships/image" Target="../media/image23.png"/><Relationship Id="rId2" Type="http://schemas.openxmlformats.org/officeDocument/2006/relationships/image" Target="../media/image14.png"/><Relationship Id="rId19" Type="http://schemas.openxmlformats.org/officeDocument/2006/relationships/tags" Target="../tags/tag38.xml"/><Relationship Id="rId18" Type="http://schemas.openxmlformats.org/officeDocument/2006/relationships/image" Target="../media/image22.png"/><Relationship Id="rId17" Type="http://schemas.openxmlformats.org/officeDocument/2006/relationships/tags" Target="../tags/tag37.xml"/><Relationship Id="rId16" Type="http://schemas.openxmlformats.org/officeDocument/2006/relationships/image" Target="../media/image21.png"/><Relationship Id="rId15" Type="http://schemas.openxmlformats.org/officeDocument/2006/relationships/tags" Target="../tags/tag36.xml"/><Relationship Id="rId14" Type="http://schemas.openxmlformats.org/officeDocument/2006/relationships/image" Target="../media/image20.png"/><Relationship Id="rId13" Type="http://schemas.openxmlformats.org/officeDocument/2006/relationships/tags" Target="../tags/tag35.xml"/><Relationship Id="rId12" Type="http://schemas.openxmlformats.org/officeDocument/2006/relationships/image" Target="../media/image19.png"/><Relationship Id="rId11" Type="http://schemas.openxmlformats.org/officeDocument/2006/relationships/tags" Target="../tags/tag34.xml"/><Relationship Id="rId10" Type="http://schemas.openxmlformats.org/officeDocument/2006/relationships/image" Target="../media/image18.png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3" Type="http://schemas.openxmlformats.org/officeDocument/2006/relationships/notesSlide" Target="../notesSlides/notesSlide2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notesSlide" Target="../notesSlides/notesSlide30.xml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31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6" Type="http://schemas.openxmlformats.org/officeDocument/2006/relationships/notesSlide" Target="../notesSlides/notesSlide3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0" Type="http://schemas.openxmlformats.org/officeDocument/2006/relationships/notesSlide" Target="../notesSlides/notesSlide33.xml"/><Relationship Id="rId4" Type="http://schemas.openxmlformats.org/officeDocument/2006/relationships/tags" Target="../tags/tag90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24.xml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125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tags" Target="../tags/tag127.xml"/><Relationship Id="rId2" Type="http://schemas.openxmlformats.org/officeDocument/2006/relationships/image" Target="../media/image33.png"/><Relationship Id="rId1" Type="http://schemas.openxmlformats.org/officeDocument/2006/relationships/tags" Target="../tags/tag126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tags" Target="../tags/tag129.xml"/><Relationship Id="rId2" Type="http://schemas.openxmlformats.org/officeDocument/2006/relationships/image" Target="../media/image35.png"/><Relationship Id="rId1" Type="http://schemas.openxmlformats.org/officeDocument/2006/relationships/tags" Target="../tags/tag12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tags" Target="../tags/tag131.xml"/><Relationship Id="rId2" Type="http://schemas.openxmlformats.org/officeDocument/2006/relationships/image" Target="../media/image37.png"/><Relationship Id="rId1" Type="http://schemas.openxmlformats.org/officeDocument/2006/relationships/tags" Target="../tags/tag130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133.xml"/><Relationship Id="rId2" Type="http://schemas.openxmlformats.org/officeDocument/2006/relationships/image" Target="../media/image39.png"/><Relationship Id="rId1" Type="http://schemas.openxmlformats.org/officeDocument/2006/relationships/tags" Target="../tags/tag13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tags" Target="../tags/tag136.xml"/><Relationship Id="rId2" Type="http://schemas.openxmlformats.org/officeDocument/2006/relationships/image" Target="../media/image42.png"/><Relationship Id="rId1" Type="http://schemas.openxmlformats.org/officeDocument/2006/relationships/tags" Target="../tags/tag13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13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tags" Target="../tags/tag139.xml"/><Relationship Id="rId2" Type="http://schemas.openxmlformats.org/officeDocument/2006/relationships/image" Target="../media/image45.png"/><Relationship Id="rId1" Type="http://schemas.openxmlformats.org/officeDocument/2006/relationships/tags" Target="../tags/tag13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40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tags" Target="../tags/tag1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953135"/>
            <a:ext cx="518985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项目技术实现路径</a:t>
            </a:r>
            <a:r>
              <a:rPr lang="zh-CN" altLang="en-US" sz="1800" b="1">
                <a:solidFill>
                  <a:schemeClr val="dk1"/>
                </a:solidFill>
              </a:rPr>
              <a:t>一览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98009" y="470499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21020" y="471424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69586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113018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1461135"/>
          <a:ext cx="7085330" cy="404114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JavaScript/Go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Rust/C++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以太坊与并行</a:t>
            </a:r>
            <a:r>
              <a:rPr lang="en-US" altLang="zh-CN" sz="1800" b="1">
                <a:solidFill>
                  <a:schemeClr val="dk1"/>
                </a:solidFill>
              </a:rPr>
              <a:t> L1 </a:t>
            </a:r>
            <a:r>
              <a:rPr lang="zh-CN" altLang="en-US" sz="1800" b="1">
                <a:solidFill>
                  <a:schemeClr val="dk1"/>
                </a:solidFill>
              </a:rPr>
              <a:t>公链主要生态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72081" y="432439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297000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55370" y="1520825"/>
            <a:ext cx="548386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以太坊与并行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公链（</a:t>
            </a:r>
            <a:r>
              <a:rPr lang="en-US" altLang="zh-CN" sz="1800" b="1">
                <a:solidFill>
                  <a:schemeClr val="dk1"/>
                </a:solidFill>
              </a:rPr>
              <a:t> L1 </a:t>
            </a:r>
            <a:r>
              <a:rPr lang="zh-CN" altLang="en-US" sz="1800" b="1">
                <a:solidFill>
                  <a:schemeClr val="dk1"/>
                </a:solidFill>
              </a:rPr>
              <a:t>）主要生态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14931" y="4333915"/>
            <a:ext cx="728218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55068" y="166548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55370" y="202882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EVM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 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13.5%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86.5%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9.2%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90.8%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并行区块链、并行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EVM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叙事市场空间分析</a:t>
            </a:r>
            <a:endParaRPr lang="zh-CN" altLang="en-US" sz="18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graphicFrame>
        <p:nvGraphicFramePr>
          <p:cNvPr id="17" name="图表 16"/>
          <p:cNvGraphicFramePr/>
          <p:nvPr>
            <p:custDataLst>
              <p:tags r:id="rId3"/>
            </p:custDataLst>
          </p:nvPr>
        </p:nvGraphicFramePr>
        <p:xfrm>
          <a:off x="353695" y="1144905"/>
          <a:ext cx="3964940" cy="2543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>
            <p:custDataLst>
              <p:tags r:id="rId4"/>
            </p:custDataLst>
          </p:nvPr>
        </p:nvGraphicFramePr>
        <p:xfrm>
          <a:off x="4408805" y="1144270"/>
          <a:ext cx="4420235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zh-CN" sz="3200" b="1">
                <a:solidFill>
                  <a:schemeClr val="lt1"/>
                </a:solidFill>
              </a:rPr>
              <a:t>区块链: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高性能</a:t>
            </a:r>
            <a:r>
              <a:rPr lang="en-US" altLang="zh-CN" sz="3200" b="1">
                <a:solidFill>
                  <a:srgbClr val="8C64FF"/>
                </a:solidFill>
              </a:rPr>
              <a:t> Web3 </a:t>
            </a:r>
            <a:r>
              <a:rPr lang="zh-CN" altLang="en-US" sz="3200" b="1">
                <a:solidFill>
                  <a:srgbClr val="8C64FF"/>
                </a:solidFill>
              </a:rPr>
              <a:t>的兵家必争地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>
                <a:solidFill>
                  <a:schemeClr val="dk1"/>
                </a:solidFill>
              </a:rPr>
              <a:t>Fuel </a:t>
            </a:r>
            <a:r>
              <a:rPr lang="zh-CN" altLang="en-US" sz="1800" b="1">
                <a:solidFill>
                  <a:schemeClr val="dk1"/>
                </a:solidFill>
              </a:rPr>
              <a:t>生态一览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en-US" altLang="zh-CN" sz="3200" b="1">
                <a:solidFill>
                  <a:schemeClr val="lt1"/>
                </a:solidFill>
              </a:rPr>
              <a:t> EVM</a:t>
            </a:r>
            <a:r>
              <a:rPr lang="zh-CN" altLang="en-US" sz="3200" b="1">
                <a:solidFill>
                  <a:schemeClr val="lt1"/>
                </a:solidFill>
                <a:ea typeface="宋体" charset="0"/>
              </a:rPr>
              <a:t>：</a:t>
            </a:r>
            <a:r>
              <a:rPr lang="zh-CN" sz="3200" b="1">
                <a:solidFill>
                  <a:schemeClr val="lt1"/>
                </a:solidFill>
              </a:rPr>
              <a:t>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万字详解</a:t>
            </a:r>
            <a:r>
              <a:rPr lang="en-US" altLang="zh-CN" sz="3200" b="1">
                <a:solidFill>
                  <a:srgbClr val="8C64FF"/>
                </a:solidFill>
              </a:rPr>
              <a:t> Web3 </a:t>
            </a:r>
            <a:r>
              <a:rPr lang="zh-CN" altLang="en-US" sz="3200" b="1">
                <a:solidFill>
                  <a:srgbClr val="8C64FF"/>
                </a:solidFill>
              </a:rPr>
              <a:t>性能新叙事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 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</a:t>
            </a:r>
            <a:r>
              <a:rPr lang="en-US" altLang="zh-CN" sz="2100" b="1">
                <a:solidFill>
                  <a:schemeClr val="dk1"/>
                </a:solidFill>
              </a:rPr>
              <a:t>Locks 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</a:t>
            </a:r>
            <a:r>
              <a:rPr lang="en-US" altLang="zh-CN" sz="2100" b="1">
                <a:solidFill>
                  <a:schemeClr val="dk1"/>
                </a:solidFill>
              </a:rPr>
              <a:t>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E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Canto Optimistic Parallel Execution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canto blog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985" y="1137285"/>
            <a:ext cx="782701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$CANTO Price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  <a:sym typeface="+mn-ea"/>
              </a:rPr>
              <a:t>Coin 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 descr="Snip20240402_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085" y="656590"/>
            <a:ext cx="6005830" cy="3627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8440" y="1645920"/>
            <a:ext cx="1236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发起启用 CSR 提案获通过</a:t>
            </a:r>
            <a:endParaRPr lang="zh-CN" altLang="en-US"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69531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zh-CN" altLang="en-US" sz="1800" b="1">
                <a:solidFill>
                  <a:schemeClr val="dk1"/>
                </a:solidFill>
              </a:rPr>
              <a:t>区块链项目一览（按流通市值从高到低）</a:t>
            </a:r>
            <a:endParaRPr lang="en-US" altLang="zh-CN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2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68118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6687432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8330"/>
                <a:gridCol w="637271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8205" y="852805"/>
            <a:ext cx="569531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叙事项目一览（按流通市值从高到低）</a:t>
            </a:r>
            <a:endParaRPr lang="en-US" altLang="zh-CN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4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701580"/>
            <a:ext cx="72815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9974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8205" y="1315085"/>
          <a:ext cx="6687432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8330"/>
                <a:gridCol w="637271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zh-CN" altLang="en-US" sz="1800" b="1">
                <a:solidFill>
                  <a:schemeClr val="dk1"/>
                </a:solidFill>
              </a:rPr>
              <a:t>区块链项目技术实现路径</a:t>
            </a:r>
            <a:r>
              <a:rPr lang="zh-CN" altLang="en-US" sz="1800" b="1">
                <a:solidFill>
                  <a:schemeClr val="dk1"/>
                </a:solidFill>
              </a:rPr>
              <a:t>一览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98009" y="470499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21020" y="471424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69586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404114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JavaScript/Go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Rust/C++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11861</Words>
  <Application>WPS 文字</Application>
  <PresentationFormat/>
  <Paragraphs>2081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Arial</vt:lpstr>
      <vt:lpstr>宋体</vt:lpstr>
      <vt:lpstr>Wingdings</vt:lpstr>
      <vt:lpstr>Arial</vt:lpstr>
      <vt:lpstr>宋体</vt:lpstr>
      <vt:lpstr>汉仪书宋二KW</vt:lpstr>
      <vt:lpstr>Times New Roman</vt:lpstr>
      <vt:lpstr>Times New Roman Regular</vt:lpstr>
      <vt:lpstr>微软雅黑</vt:lpstr>
      <vt:lpstr>汉仪旗黑</vt:lpstr>
      <vt:lpstr>Arial Unicode MS</vt:lpstr>
      <vt:lpstr>汉仪旗黑-55简</vt:lpstr>
      <vt:lpstr>汉仪中黑KW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45</cp:revision>
  <dcterms:created xsi:type="dcterms:W3CDTF">2024-04-04T13:48:29Z</dcterms:created>
  <dcterms:modified xsi:type="dcterms:W3CDTF">2024-04-04T13:48:29Z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